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3" r:id="rId2"/>
  </p:sldMasterIdLst>
  <p:notesMasterIdLst>
    <p:notesMasterId r:id="rId3"/>
  </p:notesMasterIdLst>
  <p:handoutMasterIdLst>
    <p:handoutMasterId r:id="rId4"/>
  </p:handoutMasterIdLst>
  <p:sldIdLst>
    <p:sldId id="430" r:id="rId5"/>
    <p:sldId id="424" r:id="rId6"/>
    <p:sldId id="426" r:id="rId7"/>
    <p:sldId id="425" r:id="rId8"/>
    <p:sldId id="419" r:id="rId9"/>
    <p:sldId id="422" r:id="rId10"/>
    <p:sldId id="421" r:id="rId11"/>
    <p:sldId id="427" r:id="rId12"/>
    <p:sldId id="433" r:id="rId13"/>
    <p:sldId id="438" r:id="rId14"/>
  </p:sldIdLst>
  <p:sldSz cx="12192000" cy="6858000"/>
  <p:notesSz cx="6950075" cy="923607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52" autoAdjust="0"/>
    <p:restoredTop sz="21861" autoAdjust="0"/>
  </p:normalViewPr>
  <p:slideViewPr>
    <p:cSldViewPr snapToGrid="0">
      <p:cViewPr varScale="1">
        <p:scale>
          <a:sx n="18" d="100"/>
          <a:sy n="18" d="100"/>
        </p:scale>
        <p:origin x="2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486" y="48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microsoft.com/office/2016/11/relationships/changesInfo" Target="changesInfos/changesInfo1.xml" /><Relationship Id="rId2" Type="http://schemas.openxmlformats.org/officeDocument/2006/relationships/slideMaster" Target="slideMasters/slideMaster1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Sarne-McCormick" userId="580de177-b333-40b8-891d-c93a51bca8e1" providerId="ADAL" clId="{36B17A77-7D8E-49FA-A69A-D2408CDD0A68}"/>
    <pc:docChg chg="modSld">
      <pc:chgData name="Pamela Sarne-McCormick" userId="580de177-b333-40b8-891d-c93a51bca8e1" providerId="ADAL" clId="{36B17A77-7D8E-49FA-A69A-D2408CDD0A68}" dt="2021-05-10T20:22:58.605" v="8" actId="20577"/>
      <pc:docMkLst>
        <pc:docMk/>
      </pc:docMkLst>
      <pc:sldChg chg="modNotesTx">
        <pc:chgData name="Pamela Sarne-McCormick" userId="580de177-b333-40b8-891d-c93a51bca8e1" providerId="ADAL" clId="{36B17A77-7D8E-49FA-A69A-D2408CDD0A68}" dt="2021-05-10T20:22:26.248" v="4" actId="20577"/>
        <pc:sldMkLst>
          <pc:docMk/>
          <pc:sldMk cId="2322063684" sldId="419"/>
        </pc:sldMkLst>
      </pc:sldChg>
      <pc:sldChg chg="modNotesTx">
        <pc:chgData name="Pamela Sarne-McCormick" userId="580de177-b333-40b8-891d-c93a51bca8e1" providerId="ADAL" clId="{36B17A77-7D8E-49FA-A69A-D2408CDD0A68}" dt="2021-05-10T20:22:48.553" v="6" actId="20577"/>
        <pc:sldMkLst>
          <pc:docMk/>
          <pc:sldMk cId="4033157750" sldId="421"/>
        </pc:sldMkLst>
      </pc:sldChg>
      <pc:sldChg chg="modNotesTx">
        <pc:chgData name="Pamela Sarne-McCormick" userId="580de177-b333-40b8-891d-c93a51bca8e1" providerId="ADAL" clId="{36B17A77-7D8E-49FA-A69A-D2408CDD0A68}" dt="2021-05-10T20:22:41.699" v="5" actId="20577"/>
        <pc:sldMkLst>
          <pc:docMk/>
          <pc:sldMk cId="1145807750" sldId="422"/>
        </pc:sldMkLst>
      </pc:sldChg>
      <pc:sldChg chg="modNotesTx">
        <pc:chgData name="Pamela Sarne-McCormick" userId="580de177-b333-40b8-891d-c93a51bca8e1" providerId="ADAL" clId="{36B17A77-7D8E-49FA-A69A-D2408CDD0A68}" dt="2021-05-10T20:21:57.177" v="1" actId="20577"/>
        <pc:sldMkLst>
          <pc:docMk/>
          <pc:sldMk cId="3194208984" sldId="424"/>
        </pc:sldMkLst>
      </pc:sldChg>
      <pc:sldChg chg="modNotesTx">
        <pc:chgData name="Pamela Sarne-McCormick" userId="580de177-b333-40b8-891d-c93a51bca8e1" providerId="ADAL" clId="{36B17A77-7D8E-49FA-A69A-D2408CDD0A68}" dt="2021-05-10T20:22:14.628" v="3" actId="20577"/>
        <pc:sldMkLst>
          <pc:docMk/>
          <pc:sldMk cId="3187736166" sldId="425"/>
        </pc:sldMkLst>
      </pc:sldChg>
      <pc:sldChg chg="modNotesTx">
        <pc:chgData name="Pamela Sarne-McCormick" userId="580de177-b333-40b8-891d-c93a51bca8e1" providerId="ADAL" clId="{36B17A77-7D8E-49FA-A69A-D2408CDD0A68}" dt="2021-05-10T20:22:02.318" v="2" actId="20577"/>
        <pc:sldMkLst>
          <pc:docMk/>
          <pc:sldMk cId="3561459828" sldId="426"/>
        </pc:sldMkLst>
      </pc:sldChg>
      <pc:sldChg chg="modNotesTx">
        <pc:chgData name="Pamela Sarne-McCormick" userId="580de177-b333-40b8-891d-c93a51bca8e1" providerId="ADAL" clId="{36B17A77-7D8E-49FA-A69A-D2408CDD0A68}" dt="2021-05-10T20:21:51.930" v="0" actId="20577"/>
        <pc:sldMkLst>
          <pc:docMk/>
          <pc:sldMk cId="2614019632" sldId="430"/>
        </pc:sldMkLst>
      </pc:sldChg>
      <pc:sldChg chg="modNotesTx">
        <pc:chgData name="Pamela Sarne-McCormick" userId="580de177-b333-40b8-891d-c93a51bca8e1" providerId="ADAL" clId="{36B17A77-7D8E-49FA-A69A-D2408CDD0A68}" dt="2021-05-10T20:22:54.804" v="7" actId="20577"/>
        <pc:sldMkLst>
          <pc:docMk/>
          <pc:sldMk cId="3178566800" sldId="433"/>
        </pc:sldMkLst>
      </pc:sldChg>
      <pc:sldChg chg="modNotesTx">
        <pc:chgData name="Pamela Sarne-McCormick" userId="580de177-b333-40b8-891d-c93a51bca8e1" providerId="ADAL" clId="{36B17A77-7D8E-49FA-A69A-D2408CDD0A68}" dt="2021-05-10T20:22:58.605" v="8" actId="20577"/>
        <pc:sldMkLst>
          <pc:docMk/>
          <pc:sldMk cId="2243173" sldId="438"/>
        </pc:sldMkLst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7E2C5-184B-49D2-9B6C-61E265F5C8A3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4B21C-438C-402E-A712-39005458D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238B959-0865-40B2-884D-80A90A4F6A60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008" y="560225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3774893"/>
            <a:ext cx="5560060" cy="499777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020E917-54FB-4EC4-BDB7-80F4354E7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3CF17EA4-9B9F-4B72-895C-69E611CBD82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493719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3CF17EA4-9B9F-4B72-895C-69E611CBD82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390638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7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72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574675"/>
            <a:ext cx="5813425" cy="3270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60388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17EA4-9B9F-4B72-895C-69E611CBD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985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1"/>
            <a:ext cx="10515600" cy="87630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4DE6-0577-4138-BD93-40705E947E34}" type="datetime1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11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1200152"/>
          </a:xfrm>
          <a:prstGeom prst="rect">
            <a:avLst/>
          </a:prstGeom>
          <a:solidFill>
            <a:srgbClr val="0052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4143"/>
            <a:ext cx="10515600" cy="514349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>
                <a:solidFill>
                  <a:srgbClr val="0052A0"/>
                </a:solidFill>
              </a:rPr>
              <a:t>MAY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46395"/>
            <a:ext cx="2743200" cy="175080"/>
          </a:xfrm>
        </p:spPr>
        <p:txBody>
          <a:bodyPr/>
          <a:lstStyle>
            <a:lvl1pPr>
              <a:defRPr sz="1050" b="0">
                <a:solidFill>
                  <a:srgbClr val="0052A0"/>
                </a:solidFill>
              </a:defRPr>
            </a:lvl1pPr>
          </a:lstStyle>
          <a:p>
            <a:fld id="{CC3C695E-7129-4567-8F61-9B06F96D1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76386" y="6560684"/>
            <a:ext cx="9692640" cy="0"/>
          </a:xfrm>
          <a:prstGeom prst="line">
            <a:avLst/>
          </a:prstGeom>
          <a:ln>
            <a:solidFill>
              <a:srgbClr val="005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4" y="842628"/>
            <a:ext cx="10525125" cy="34482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z="2000"/>
              <a:t>Click to edit 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03549" y="6553482"/>
            <a:ext cx="906385" cy="1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010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313-2D6E-443F-9510-4DD6945C259F}" type="datetime1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47747-0413-45F6-9926-519690C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7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51" r:id="rId2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png" /><Relationship Id="rId7" Type="http://schemas.openxmlformats.org/officeDocument/2006/relationships/image" Target="../media/image19.png" /><Relationship Id="rId8" Type="http://schemas.openxmlformats.org/officeDocument/2006/relationships/image" Target="../media/image2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906D8-785F-FC4E-B8B1-748FFC83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cap="all">
                <a:solidFill>
                  <a:prstClr val="white">
                    <a:tint val="75000"/>
                  </a:prstClr>
                </a:solidFill>
                <a:latin typeface="Soleil"/>
              </a:rPr>
              <a:t>MAY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oleil"/>
                <a:ea typeface="+mn-ea"/>
                <a:cs typeface="+mn-cs"/>
              </a:rPr>
              <a:t>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A2272-5125-944A-BE1B-B419E690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C695E-7129-4567-8F61-9B06F96D1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olei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Solei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75AF0-3B68-864F-8468-855ED0B61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26" y="1137999"/>
            <a:ext cx="3201525" cy="32015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A1851C-27C1-4D86-B03D-667BECBE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4674977"/>
            <a:ext cx="8236373" cy="876301"/>
          </a:xfrm>
        </p:spPr>
        <p:txBody>
          <a:bodyPr>
            <a:normAutofit/>
          </a:bodyPr>
          <a:lstStyle/>
          <a:p>
            <a:r>
              <a:rPr lang="en-US"/>
              <a:t>SEPTA   </a:t>
            </a:r>
            <a:r>
              <a:rPr lang="en-US" i="1"/>
              <a:t>the way to go 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DD4409-99AC-4F35-BDBF-BBD03A07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055"/>
            <a:ext cx="12192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963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906D8-785F-FC4E-B8B1-748FFC83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oleil"/>
                <a:ea typeface="+mn-ea"/>
                <a:cs typeface="+mn-cs"/>
              </a:rPr>
              <a:t>MAY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oleil"/>
                <a:ea typeface="+mn-ea"/>
                <a:cs typeface="+mn-cs"/>
              </a:rPr>
              <a:t>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A2272-5125-944A-BE1B-B419E690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C695E-7129-4567-8F61-9B06F96D1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olei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Solei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75AF0-3B68-864F-8468-855ED0B61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26" y="1137999"/>
            <a:ext cx="3201525" cy="32015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A1851C-27C1-4D86-B03D-667BECBE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4674977"/>
            <a:ext cx="8236373" cy="876301"/>
          </a:xfrm>
        </p:spPr>
        <p:txBody>
          <a:bodyPr>
            <a:normAutofit/>
          </a:bodyPr>
          <a:lstStyle/>
          <a:p>
            <a:r>
              <a:rPr lang="en-US"/>
              <a:t>SEPTA   </a:t>
            </a:r>
            <a:r>
              <a:rPr lang="en-US" i="1"/>
              <a:t>the way to go BACK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DD4409-99AC-4F35-BDBF-BBD03A071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055"/>
            <a:ext cx="12192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7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423F-C5F6-6C4B-927D-3FCC7E56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099"/>
          </a:xfrm>
        </p:spPr>
        <p:txBody>
          <a:bodyPr/>
          <a:lstStyle/>
          <a:p>
            <a:pPr marL="174625"/>
            <a:r>
              <a:rPr lang="en-US"/>
              <a:t>COVID-19 RESPONSE</a:t>
            </a:r>
            <a:br>
              <a:rPr lang="en-US"/>
            </a:br>
            <a:r>
              <a:rPr lang="en-US" sz="2400"/>
              <a:t>Safety and security of is SEPTA’s top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060DC-92BD-6241-9B6C-25414369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6D167E-05BF-447B-96A9-D5BC424C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>
                <a:solidFill>
                  <a:srgbClr val="0052A0"/>
                </a:solidFill>
              </a:rPr>
              <a:t>MAY 2021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D3FD80-1F69-4BCE-8953-F0F4F57B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73" y="1316440"/>
            <a:ext cx="5274859" cy="49031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base">
              <a:buNone/>
            </a:pPr>
            <a:endParaRPr lang="en-US" sz="800"/>
          </a:p>
          <a:p>
            <a:pPr marL="172067" fontAlgn="base"/>
            <a:r>
              <a:rPr lang="en-US"/>
              <a:t>SEPTA never stopped operating</a:t>
            </a:r>
          </a:p>
          <a:p>
            <a:pPr marL="172067" fontAlgn="base"/>
            <a:r>
              <a:rPr lang="en-US"/>
              <a:t>Masks are required on SEPTA, even for vaccinated riders</a:t>
            </a:r>
          </a:p>
          <a:p>
            <a:pPr marL="172067" fontAlgn="base"/>
            <a:r>
              <a:rPr lang="en-US"/>
              <a:t>Enhanced cleaning and air purification</a:t>
            </a:r>
          </a:p>
          <a:p>
            <a:pPr marL="172067" fontAlgn="base"/>
            <a:r>
              <a:rPr lang="en-US"/>
              <a:t>Hiring 200 additional cleaners</a:t>
            </a:r>
          </a:p>
          <a:p>
            <a:pPr marL="172067" fontAlgn="base"/>
            <a:r>
              <a:rPr lang="en-US"/>
              <a:t>PPE, Testing &amp; Temperature Screening for all </a:t>
            </a:r>
            <a:r>
              <a:rPr lang="en-US" smtClean="0"/>
              <a:t>employees4,500 </a:t>
            </a:r>
            <a:r>
              <a:rPr lang="en-US"/>
              <a:t>SEPTA employees are already vaccinated</a:t>
            </a: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5A1FA-BAB9-412D-AB4F-8D403F1D2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1" t="15333"/>
          <a:stretch>
            <a:fillRect/>
          </a:stretch>
        </p:blipFill>
        <p:spPr>
          <a:xfrm>
            <a:off x="5800518" y="1366996"/>
            <a:ext cx="5620164" cy="48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898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423F-C5F6-6C4B-927D-3FCC7E56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1099"/>
          </a:xfrm>
        </p:spPr>
        <p:txBody>
          <a:bodyPr/>
          <a:lstStyle/>
          <a:p>
            <a:pPr marL="174625"/>
            <a:r>
              <a:rPr lang="en-US"/>
              <a:t>COVID-19 RESPONSE</a:t>
            </a:r>
            <a:br>
              <a:rPr lang="en-US"/>
            </a:br>
            <a:r>
              <a:rPr lang="en-US" sz="2400"/>
              <a:t>Vulnerable Populations Action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060DC-92BD-6241-9B6C-25414369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76D167E-05BF-447B-96A9-D5BC424C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>
                <a:solidFill>
                  <a:srgbClr val="0052A0"/>
                </a:solidFill>
              </a:rPr>
              <a:t>MAY 2021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D3FD80-1F69-4BCE-8953-F0F4F57B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73" y="1508167"/>
            <a:ext cx="5458806" cy="4845132"/>
          </a:xfrm>
        </p:spPr>
        <p:txBody>
          <a:bodyPr vert="horz" lIns="91440" tIns="45720" rIns="91440" bIns="45720" rtlCol="0">
            <a:noAutofit/>
          </a:bodyPr>
          <a:lstStyle/>
          <a:p>
            <a:pPr marL="172067" fontAlgn="base"/>
            <a:r>
              <a:rPr lang="en-US" sz="2600" spc="-70"/>
              <a:t>Community partnerships</a:t>
            </a:r>
          </a:p>
          <a:p>
            <a:pPr marL="172067" fontAlgn="base"/>
            <a:r>
              <a:rPr lang="en-US" sz="2600" spc="-70"/>
              <a:t>Increased the number of outreach workers paired with SEPTA Transit Police </a:t>
            </a:r>
          </a:p>
          <a:p>
            <a:pPr marL="172067" fontAlgn="base"/>
            <a:r>
              <a:rPr lang="en-US" sz="2600" spc="-70"/>
              <a:t>Since October 2020 </a:t>
            </a:r>
          </a:p>
          <a:p>
            <a:pPr marL="629267" lvl="1" fontAlgn="base"/>
            <a:r>
              <a:rPr lang="en-US" sz="2200"/>
              <a:t>514 interactions</a:t>
            </a:r>
          </a:p>
          <a:p>
            <a:pPr marL="629267" lvl="1" fontAlgn="base"/>
            <a:r>
              <a:rPr lang="en-US" sz="2200"/>
              <a:t>446 engagements only</a:t>
            </a:r>
          </a:p>
          <a:p>
            <a:pPr marL="629267" lvl="1" fontAlgn="base"/>
            <a:r>
              <a:rPr lang="en-US" sz="2200"/>
              <a:t>62 resulted in referrals</a:t>
            </a:r>
          </a:p>
          <a:p>
            <a:pPr marL="629267" lvl="1" fontAlgn="base"/>
            <a:r>
              <a:rPr lang="en-US" sz="2200"/>
              <a:t>6 resulted in admission to a facility. </a:t>
            </a:r>
          </a:p>
          <a:p>
            <a:pPr marL="172067" fontAlgn="base"/>
            <a:r>
              <a:rPr lang="en-US" sz="2600" spc="-70"/>
              <a:t>Contracted with security firm for guards at Market-Frankford Line Stations</a:t>
            </a:r>
          </a:p>
          <a:p>
            <a:pPr marL="172067" fontAlgn="base"/>
            <a:r>
              <a:rPr lang="en-US" sz="2600" spc="-70"/>
              <a:t>SEPTA Vulnerable Population Action Team</a:t>
            </a: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4D481-F877-43A1-9CF5-AB15B0E1F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4120"/>
            <a:ext cx="5715000" cy="3190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D3F69-5320-4626-B258-8996AA211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46320"/>
            <a:ext cx="2749144" cy="153746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5E15A-68F7-4A91-A028-2769870924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27"/>
          <a:stretch>
            <a:fillRect/>
          </a:stretch>
        </p:blipFill>
        <p:spPr>
          <a:xfrm>
            <a:off x="8515398" y="4846320"/>
            <a:ext cx="2838402" cy="15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982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4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3A1B74-E1DD-4021-97C2-81C5783642A4}"/>
              </a:ext>
            </a:extLst>
          </p:cNvPr>
          <p:cNvSpPr/>
          <p:nvPr/>
        </p:nvSpPr>
        <p:spPr>
          <a:xfrm>
            <a:off x="387914" y="1394516"/>
            <a:ext cx="11330429" cy="393700"/>
          </a:xfrm>
          <a:prstGeom prst="rect">
            <a:avLst/>
          </a:prstGeom>
          <a:solidFill>
            <a:srgbClr val="F15C30"/>
          </a:solidFill>
          <a:ln w="1270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US" sz="1200" b="1">
                <a:latin typeface="Arial" panose="020b0604020202020204" pitchFamily="34" charset="0"/>
              </a:rPr>
              <a:t>Ridership Projections through FY 2022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46A1BE-FD38-442B-9CF2-3454006A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0647"/>
          </a:xfrm>
        </p:spPr>
        <p:txBody>
          <a:bodyPr/>
          <a:lstStyle/>
          <a:p>
            <a:pPr marL="174625"/>
            <a:r>
              <a:rPr lang="en-US"/>
              <a:t>COVID IMPACT:</a:t>
            </a:r>
            <a:endParaRPr lang="en-US" sz="2600" cap="al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47BEE-69E8-4C5F-953D-B7F2732CF5B6}"/>
              </a:ext>
            </a:extLst>
          </p:cNvPr>
          <p:cNvSpPr txBox="1"/>
          <p:nvPr/>
        </p:nvSpPr>
        <p:spPr>
          <a:xfrm>
            <a:off x="325972" y="6281266"/>
            <a:ext cx="203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  <a:lumOff val="35000"/>
                  </a:schemeClr>
                </a:solidFill>
              </a:rPr>
              <a:t>Estimate; subject to change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8CEE3D4-66D6-4C2A-B0EE-1FB276CF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 err="1">
                <a:solidFill>
                  <a:srgbClr val="0052A0"/>
                </a:solidFill>
              </a:rPr>
              <a:t>MaY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121685-050F-4332-A4CA-7E3D4FD3C517}"/>
              </a:ext>
            </a:extLst>
          </p:cNvPr>
          <p:cNvSpPr txBox="1"/>
          <p:nvPr/>
        </p:nvSpPr>
        <p:spPr>
          <a:xfrm>
            <a:off x="325972" y="6281266"/>
            <a:ext cx="203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>
                    <a:lumMod val="65000"/>
                    <a:lumOff val="35000"/>
                  </a:schemeClr>
                </a:solidFill>
              </a:rPr>
              <a:t>Estimate; subject to change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9DE5BD-16CA-4213-BEBC-3B67E6230505}"/>
              </a:ext>
            </a:extLst>
          </p:cNvPr>
          <p:cNvSpPr/>
          <p:nvPr/>
        </p:nvSpPr>
        <p:spPr>
          <a:xfrm>
            <a:off x="0" y="730518"/>
            <a:ext cx="12192000" cy="45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lnSpc>
                <a:spcPct val="107000"/>
              </a:lnSpc>
            </a:pPr>
            <a:r>
              <a:rPr lang="en-US" sz="2300" b="1" spc="-50">
                <a:solidFill>
                  <a:prstClr val="white"/>
                </a:solidFill>
                <a:ea typeface="+mj-ea"/>
                <a:cs typeface="+mj-cs"/>
              </a:rPr>
              <a:t>Ridership</a:t>
            </a:r>
            <a:endParaRPr lang="en-US" sz="2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49FB6-095A-4BDD-B93F-B76197A6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2" y="1788216"/>
            <a:ext cx="11336332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616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F0F6-1CE8-414D-83AD-C86D2AFD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8598"/>
          </a:xfrm>
        </p:spPr>
        <p:txBody>
          <a:bodyPr/>
          <a:lstStyle/>
          <a:p>
            <a:pPr marL="174625"/>
            <a:r>
              <a:rPr lang="en-US"/>
              <a:t>COVID-19 IMPACT:</a:t>
            </a:r>
            <a:endParaRPr lang="en-US" sz="2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14485-191A-4D01-8A10-D32281F5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281F0B-223B-4D6E-811B-B7A961F4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075" y="1423851"/>
            <a:ext cx="7667785" cy="48724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rgbClr val="FF0000"/>
                </a:solidFill>
              </a:rPr>
              <a:t>Decline in Ridership and Farebox revenues impacts SEPTA’s Operating Budget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SEPTA is losing $1 million every day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Federal COVID aid supports SEPTA operations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1400"/>
              <a:t>Will cover operating shortfalls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1400"/>
              <a:t>Will keep fares low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1400"/>
              <a:t>Federal aid runs out before ridership and farebox revenues rebound and budgets rebalanced</a:t>
            </a:r>
            <a:endParaRPr lang="en-US" sz="18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Seeking long-term federal funding for transportation, infrastructure investment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 </a:t>
            </a:r>
            <a:r>
              <a:rPr lang="en-US" sz="1800" b="1">
                <a:solidFill>
                  <a:srgbClr val="FF0000"/>
                </a:solidFill>
              </a:rPr>
              <a:t>Uncertainty of Act 44/89 Deadline Created a Capital Budget Crisis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SEPTA proposed 2 capital budget plans – one without payments after July 2022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$4.6B Vehicle and Infrastructure SOGR backlog + projects of regional significance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Seeking adequate, sustainable, bondable state funding and local/regional investment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b="1">
                <a:solidFill>
                  <a:srgbClr val="FF0000"/>
                </a:solidFill>
              </a:rPr>
              <a:t>Cost Cutting and efficiencies will continue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7187E-B6FB-B448-82FE-15504E4F0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077"/>
          <a:stretch>
            <a:fillRect/>
          </a:stretch>
        </p:blipFill>
        <p:spPr>
          <a:xfrm>
            <a:off x="572147" y="2015461"/>
            <a:ext cx="2729853" cy="2916103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AC376FC-AD1F-4DFD-9112-0842FEAF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 err="1">
                <a:solidFill>
                  <a:srgbClr val="0052A0"/>
                </a:solidFill>
              </a:rPr>
              <a:t>MaY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26D94-77DF-4D79-9AC2-197185ACCC20}"/>
              </a:ext>
            </a:extLst>
          </p:cNvPr>
          <p:cNvSpPr/>
          <p:nvPr/>
        </p:nvSpPr>
        <p:spPr>
          <a:xfrm>
            <a:off x="0" y="762322"/>
            <a:ext cx="121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en-US" sz="2600" b="1">
                <a:solidFill>
                  <a:prstClr val="white"/>
                </a:solidFill>
                <a:ea typeface="+mj-ea"/>
                <a:cs typeface="+mj-cs"/>
              </a:rPr>
              <a:t>SEPTA Capital Budget Crisis Continues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36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" y="0"/>
            <a:ext cx="12180735" cy="1182549"/>
          </a:xfrm>
        </p:spPr>
        <p:txBody>
          <a:bodyPr/>
          <a:lstStyle/>
          <a:p>
            <a:pPr marL="174625">
              <a:spcAft>
                <a:spcPts val="1000"/>
              </a:spcAft>
            </a:pPr>
            <a:r>
              <a:rPr lang="en-US"/>
              <a:t>SEPTA MUST KEEP MOVING FORWARD…</a:t>
            </a:r>
            <a:endParaRPr lang="en-US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029FB02-575A-4AD5-A964-F0F702FC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0517" y="3949091"/>
            <a:ext cx="4463282" cy="255437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8C1259B-3441-43EF-AF27-0997581B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90517" y="1286220"/>
            <a:ext cx="4463282" cy="25323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A60C89C-39EF-41A1-AEFD-4284EE64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31745" y="3807348"/>
            <a:ext cx="2345275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B6AE9B2-64B1-4709-BD87-4C9040E9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4" r="12591"/>
          <a:stretch>
            <a:fillRect/>
          </a:stretch>
        </p:blipFill>
        <p:spPr bwMode="auto">
          <a:xfrm>
            <a:off x="992370" y="3861417"/>
            <a:ext cx="2439375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5C6B5C5-1E93-46EA-B28E-EAA7E3940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9" y="818775"/>
            <a:ext cx="12178997" cy="367923"/>
          </a:xfrm>
        </p:spPr>
        <p:txBody>
          <a:bodyPr>
            <a:noAutofit/>
          </a:bodyPr>
          <a:lstStyle/>
          <a:p>
            <a:pPr marL="174625"/>
            <a:r>
              <a:rPr lang="en-US" sz="2400" b="1"/>
              <a:t>With Increased Investment SEPTA Can Advance Projects of Regional Significance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BE0EA-C785-4755-90C5-68368C608E11}"/>
              </a:ext>
            </a:extLst>
          </p:cNvPr>
          <p:cNvSpPr txBox="1"/>
          <p:nvPr/>
        </p:nvSpPr>
        <p:spPr>
          <a:xfrm>
            <a:off x="987767" y="6078292"/>
            <a:ext cx="4587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alibri" panose="020f0502020204030204" pitchFamily="34" charset="0"/>
                <a:cs typeface="Calibri" pitchFamily="34" charset="0"/>
              </a:rPr>
              <a:t>VEHICLE REPLACEMENT (REGIONAL RAIL &amp; MFL)</a:t>
            </a:r>
            <a:endParaRPr lang="en-US" sz="1600" b="1">
              <a:ln w="3175">
                <a:noFill/>
              </a:ln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E8983-B3EF-4621-ABAF-797167C6DD38}"/>
              </a:ext>
            </a:extLst>
          </p:cNvPr>
          <p:cNvSpPr txBox="1"/>
          <p:nvPr/>
        </p:nvSpPr>
        <p:spPr>
          <a:xfrm>
            <a:off x="7008798" y="6078292"/>
            <a:ext cx="422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alibri" panose="020f0502020204030204" pitchFamily="34" charset="0"/>
                <a:cs typeface="Calibri" pitchFamily="34" charset="0"/>
              </a:rPr>
              <a:t>TROLLEY MODERNIZATION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2E0DF-D937-4882-B685-B22728B49AF1}"/>
              </a:ext>
            </a:extLst>
          </p:cNvPr>
          <p:cNvSpPr txBox="1"/>
          <p:nvPr/>
        </p:nvSpPr>
        <p:spPr>
          <a:xfrm>
            <a:off x="6890517" y="3429000"/>
            <a:ext cx="4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Calibri" panose="020f0502020204030204" pitchFamily="34" charset="0"/>
                <a:cs typeface="Calibri" pitchFamily="34" charset="0"/>
              </a:rPr>
              <a:t>KING OF PRUSSIA RAIL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F327A-A994-4836-B132-0630027A3BA2}"/>
              </a:ext>
            </a:extLst>
          </p:cNvPr>
          <p:cNvSpPr txBox="1"/>
          <p:nvPr/>
        </p:nvSpPr>
        <p:spPr>
          <a:xfrm>
            <a:off x="913518" y="3428412"/>
            <a:ext cx="474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alibri" panose="020f0502020204030204" pitchFamily="34" charset="0"/>
                <a:cs typeface="Calibri" pitchFamily="34" charset="0"/>
              </a:rPr>
              <a:t>SEPTA FORWARD:  BUS REVOLUTION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5BABD16-943A-4EA3-A49F-05D4686A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 err="1">
                <a:solidFill>
                  <a:srgbClr val="0052A0"/>
                </a:solidFill>
              </a:rPr>
              <a:t>MaY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E69B2-D937-4793-A99B-253800E0A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9" y="1270534"/>
            <a:ext cx="4724643" cy="24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0775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58D5-A270-4944-9635-9AB170F1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6470" cy="1208598"/>
          </a:xfrm>
        </p:spPr>
        <p:txBody>
          <a:bodyPr/>
          <a:lstStyle/>
          <a:p>
            <a:pPr marL="174625"/>
            <a:r>
              <a:rPr lang="en-US" cap="all"/>
              <a:t>2021 – A CRITICAL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788A1-A04C-4A30-8926-4610AFE8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7</a:t>
            </a:fld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0DBD71D-D20E-4ACF-9653-38CAA90B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10" y="1503199"/>
            <a:ext cx="11310780" cy="5104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/>
              <a:t>Transportation is not a cost; it is an investment that will accelerate recovery, and promote inclusive economic growth, equity and the environment.</a:t>
            </a:r>
          </a:p>
          <a:p>
            <a:pPr marL="0" indent="0" algn="ctr">
              <a:buNone/>
            </a:pPr>
            <a:endParaRPr lang="en-US" b="1"/>
          </a:p>
          <a:p>
            <a:pPr marL="0" indent="0">
              <a:spcAft>
                <a:spcPts val="1200"/>
              </a:spcAft>
              <a:buNone/>
            </a:pPr>
            <a:r>
              <a:rPr lang="en-US" b="1">
                <a:solidFill>
                  <a:schemeClr val="bg2"/>
                </a:solidFill>
              </a:rPr>
              <a:t>Legislative action is needed to:</a:t>
            </a:r>
          </a:p>
          <a:p>
            <a:pPr marL="460375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2"/>
                </a:solidFill>
              </a:rPr>
              <a:t>Pass </a:t>
            </a:r>
            <a:r>
              <a:rPr lang="en-US" b="1">
                <a:solidFill>
                  <a:schemeClr val="bg2"/>
                </a:solidFill>
              </a:rPr>
              <a:t>Federal</a:t>
            </a:r>
            <a:r>
              <a:rPr lang="en-US">
                <a:solidFill>
                  <a:schemeClr val="bg2"/>
                </a:solidFill>
              </a:rPr>
              <a:t> reauthorization and infrastructure investment</a:t>
            </a:r>
          </a:p>
          <a:p>
            <a:pPr marL="460375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/>
              <a:t>Secure sustainable, bondable </a:t>
            </a:r>
            <a:r>
              <a:rPr lang="en-US" b="1"/>
              <a:t>State</a:t>
            </a:r>
            <a:r>
              <a:rPr lang="en-US"/>
              <a:t> funding</a:t>
            </a:r>
          </a:p>
          <a:p>
            <a:pPr marL="460375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/>
              <a:t>Provide </a:t>
            </a:r>
            <a:r>
              <a:rPr lang="en-US" b="1"/>
              <a:t>Local</a:t>
            </a:r>
            <a:r>
              <a:rPr lang="en-US"/>
              <a:t> governments the ability to generate revenues and invest in projects of regional significance</a:t>
            </a:r>
            <a:r>
              <a:rPr lang="en-US" sz="3600"/>
              <a:t>.</a:t>
            </a:r>
          </a:p>
          <a:p>
            <a:pPr marL="0" indent="0" algn="ctr">
              <a:buNone/>
            </a:pPr>
            <a:endParaRPr lang="en-US" sz="3000"/>
          </a:p>
          <a:p>
            <a:pPr marL="0" indent="0">
              <a:buNone/>
            </a:pPr>
            <a:endParaRPr lang="en-US" i="1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B0AEAF-C618-4957-BFE8-236D9A9D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 err="1">
                <a:solidFill>
                  <a:srgbClr val="0052A0"/>
                </a:solidFill>
              </a:rPr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403315775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E0452BAA-68E5-8C44-BB35-508E544B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062" y="1949744"/>
            <a:ext cx="2492109" cy="10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0670"/>
          </a:xfrm>
        </p:spPr>
        <p:txBody>
          <a:bodyPr/>
          <a:lstStyle/>
          <a:p>
            <a:pPr marL="174625"/>
            <a:r>
              <a:rPr lang="en-US"/>
              <a:t>SEPTA PARTNERSHIPS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C695E-7129-4567-8F61-9B06F96D1AC0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0" y="823461"/>
            <a:ext cx="12192000" cy="344821"/>
          </a:xfrm>
        </p:spPr>
        <p:txBody>
          <a:bodyPr>
            <a:noAutofit/>
          </a:bodyPr>
          <a:lstStyle/>
          <a:p>
            <a:pPr marL="174625"/>
            <a:r>
              <a:rPr lang="en-US" sz="2400" b="1"/>
              <a:t>Regional Recovery Initiatives and Employer Toolkit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C8D51C-C156-2A47-A561-89A0B754B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18" y="1902030"/>
            <a:ext cx="2875632" cy="3715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330B8-B2EB-2145-AADC-F9E770D13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31" y="3951673"/>
            <a:ext cx="3610551" cy="162211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1919" y="1614259"/>
            <a:ext cx="1511300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D44C096-59F2-461A-A3A3-E745216E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075" y="6574970"/>
            <a:ext cx="4114800" cy="175080"/>
          </a:xfrm>
        </p:spPr>
        <p:txBody>
          <a:bodyPr/>
          <a:lstStyle/>
          <a:p>
            <a:r>
              <a:rPr lang="en-US" cap="all" err="1">
                <a:solidFill>
                  <a:srgbClr val="0052A0"/>
                </a:solidFill>
              </a:rPr>
              <a:t>MaY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46416-1885-457F-954F-B1DB74BCE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02" y="1254210"/>
            <a:ext cx="3528060" cy="3528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816F3-15E8-49EC-874A-30A180B56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2" y="3125559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2295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4C93E9-4D0C-0241-A1F1-33B554B3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906D8-785F-FC4E-B8B1-748FFC83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A2272-5125-944A-BE1B-B419E690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CC3C695E-7129-4567-8F61-9B06F96D1AC0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457200">
                <a:spcAft>
                  <a:spcPts val="600"/>
                </a:spcAft>
              </a:pPr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317856680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17.08.21"/>
  <p:tag name="AS_TITLE" val="Aspose.Slides for .NET 4.0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29BBEF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212745"/>
      </a:hlink>
      <a:folHlink>
        <a:srgbClr val="212745"/>
      </a:folHlink>
    </a:clrScheme>
    <a:fontScheme name="Custom 1">
      <a:majorFont>
        <a:latin typeface="Soleil"/>
        <a:ea typeface="Arial"/>
        <a:cs typeface="Arial"/>
      </a:majorFont>
      <a:minorFont>
        <a:latin typeface="Solei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